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9" r:id="rId4"/>
    <p:sldId id="260" r:id="rId5"/>
    <p:sldId id="292" r:id="rId6"/>
    <p:sldId id="293" r:id="rId7"/>
    <p:sldId id="261" r:id="rId8"/>
    <p:sldId id="262" r:id="rId9"/>
    <p:sldId id="265" r:id="rId10"/>
    <p:sldId id="266" r:id="rId11"/>
    <p:sldId id="267" r:id="rId12"/>
    <p:sldId id="268" r:id="rId13"/>
    <p:sldId id="270" r:id="rId14"/>
    <p:sldId id="274" r:id="rId15"/>
    <p:sldId id="275" r:id="rId16"/>
    <p:sldId id="271" r:id="rId17"/>
    <p:sldId id="276" r:id="rId18"/>
    <p:sldId id="277" r:id="rId19"/>
    <p:sldId id="278" r:id="rId20"/>
    <p:sldId id="279" r:id="rId21"/>
    <p:sldId id="272" r:id="rId22"/>
    <p:sldId id="280" r:id="rId23"/>
    <p:sldId id="281" r:id="rId24"/>
    <p:sldId id="282" r:id="rId25"/>
    <p:sldId id="283" r:id="rId26"/>
    <p:sldId id="285" r:id="rId27"/>
    <p:sldId id="286" r:id="rId28"/>
    <p:sldId id="289" r:id="rId29"/>
    <p:sldId id="290" r:id="rId30"/>
    <p:sldId id="287" r:id="rId31"/>
    <p:sldId id="291" r:id="rId32"/>
    <p:sldId id="294" r:id="rId33"/>
    <p:sldId id="295" r:id="rId34"/>
    <p:sldId id="296" r:id="rId35"/>
    <p:sldId id="298" r:id="rId36"/>
    <p:sldId id="299" r:id="rId37"/>
    <p:sldId id="300" r:id="rId38"/>
    <p:sldId id="301" r:id="rId39"/>
    <p:sldId id="302" r:id="rId40"/>
    <p:sldId id="303" r:id="rId41"/>
    <p:sldId id="306" r:id="rId42"/>
    <p:sldId id="307" r:id="rId43"/>
    <p:sldId id="308" r:id="rId44"/>
    <p:sldId id="311" r:id="rId45"/>
    <p:sldId id="312" r:id="rId46"/>
    <p:sldId id="313" r:id="rId47"/>
    <p:sldId id="314" r:id="rId48"/>
    <p:sldId id="315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BBE73DD4-F2C0-445D-9B91-1BEA816BD537}" type="datetimeFigureOut">
              <a:rPr lang="ko-KR" altLang="en-US" smtClean="0"/>
              <a:pPr/>
              <a:t>2024-06-24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CDD47965-E36C-420C-B8EC-457072084A8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930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962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139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607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47965-E36C-420C-B8EC-457072084A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54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9CCC0A-3F34-47FE-B220-8B5753AD3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2243A1-30D8-4A6C-862D-FA9E4E635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D11D59-C06D-4468-AAB8-7ADE81CF3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C803D8-5E95-474E-957E-0918AF92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C7A5FD-22E5-46C7-BB72-952CA057A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6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4A79D-6B3C-44E7-B2AF-F50898D74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291D74-EEA1-4A49-B3D5-0AED24BDB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530631-1442-4A9D-8215-E7CF1A87C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B951B0-D3AC-45F1-94C7-8907D33A1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A6F340-B79D-4199-BAC4-27D17DE2F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059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7BAA81-DA27-44E3-847C-755979607D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7D56BF-FC54-4410-A83C-04BCB91E5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573AD-E369-4A47-81AA-E2580E856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5C669-DB58-4DEA-9842-216BEF925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A0F011-3D67-4F30-838E-854A6F9A3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6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D76FA-A310-49F3-B4F9-879085A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99EE6A-29C9-4F61-9145-1798AC270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B90C6-A0A8-4AC3-9D6A-8F53A52B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5F6975-A9A5-452D-8B20-134223244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1A7635-655B-450E-BAFC-75DF99C8B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89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EA36E-F6AB-47D4-8ED9-A24869CE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15EE7F-8B92-4EA7-9564-10BFB7C03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D0E918-9B05-4101-BFDE-26330E6CA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62EC2C-89F6-450E-8305-CE8857C4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CE9290-A92E-4F9D-9999-451F751E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601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2D6FD-A7C4-4DEC-85E4-E3DEBEE3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C93F63-D511-4CC2-AF58-2922D4FBB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8B3B0D-67C9-4942-91D4-DFFC89BD6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25394D-232A-4954-AE08-451A27207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0EA590-7BC2-480D-B733-677A2F20D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C9886F-BD85-4C0D-9A29-48AEBE757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61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DFD0A-BFB8-4B43-A0A0-FCD6E6F99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C100D7-83E7-406C-874B-6748682D7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BE0992-BBB4-44D2-80FA-E81F89673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D26281-709F-435B-9E44-22EDEC3A7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B713BC-0AF4-42EA-A4A3-25790D4DF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C1FB92-E465-4FB6-91D2-6964EE4CE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991390-0C8C-448A-8CF5-8F630467A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70FDC8-4A31-4629-9885-24B7285C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3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2CBFE-8147-4812-9B3A-DC23BD75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27448A-CEA1-4BF8-84AE-B2B41A15C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E90A50-9F95-41BE-9171-86FE18B1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69565A-8BBE-40D6-9E3C-F0055D7E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390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113EA6-4AEC-409E-A395-14964E017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0AB813-E831-4768-A7A8-133D3E621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D3BDA5-2653-4A02-8FDA-142E7D114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60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54DF8-4D1B-4AE7-9225-90BD323AF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E0E752-0C4E-44E6-AFC9-CBAC087E5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595292-21B0-4B8F-8F9E-BFF534262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6019E2-6684-4800-8355-8FBB5E69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6D5720-CDDF-4333-82AE-7B104DCEA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12EC81-DF3A-4D34-A5E6-1F60CD08A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492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4108A-6BCF-4D34-9B44-DF2B6A20F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56EC1C-E106-4D6C-B2EE-795C9763B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BBFCC7-6C51-406F-AA79-F4DBDB95A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AEBAD7-E3A3-4C27-A42D-42FD4654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62B3AC-AE31-4C96-B130-A7C4B4616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4AC8EF-3273-4868-92BF-124997ED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18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C7FF8B-EBFC-4D56-BCAB-112859ECA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EC608C-4BD9-4E10-817F-E6E731ADC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670C73-D346-4E90-9653-3C8C17A49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EE03C961-0954-4E51-8147-B35BFCE37C79}" type="datetimeFigureOut">
              <a:rPr lang="ko-KR" altLang="en-US" smtClean="0"/>
              <a:pPr/>
              <a:t>2024-06-24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3302C0-7CF1-4DB2-AC0B-EF127CF26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5CE47-44F7-4449-B08E-793E6FFF3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C905B27F-E7BD-4D4E-BA40-9A9ABCFE2F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463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29E3B-60E4-46B8-B222-ACB10CB8A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65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ko-KR" sz="4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 </a:t>
            </a:r>
            <a:r>
              <a:rPr lang="en-US" altLang="ko-KR" sz="4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Learning 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 Computer Vision</a:t>
            </a:r>
            <a:b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LEC1~LEC6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BBF881-79AA-420F-8264-94A46CE4D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3270"/>
            <a:ext cx="9144000" cy="1655762"/>
          </a:xfrm>
        </p:spPr>
        <p:txBody>
          <a:bodyPr/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조현범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1176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083629" y="107268"/>
            <a:ext cx="10024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Classification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ACE06AF7-237E-4F52-AD27-7311BDF1A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310" y="927425"/>
            <a:ext cx="6815167" cy="355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CE90E1-F1F5-4F57-912C-B0315984FD32}"/>
              </a:ext>
            </a:extLst>
          </p:cNvPr>
          <p:cNvSpPr txBox="1"/>
          <p:nvPr/>
        </p:nvSpPr>
        <p:spPr>
          <a:xfrm>
            <a:off x="2598310" y="4761024"/>
            <a:ext cx="74727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Classification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이란 주어진 이미지를 입력으로 받아 그 이미지에 해당하는 카테고리를 출력으로 반환하는 작업을 의미함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사람과 다르게 컴퓨터는 입력 이미지를 숫자로 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배열로 인식하게 되는데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semantic gap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이라고 부름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Semantic Gap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문제를 어떤 알고리즘으로 해결할 것인가가 이미지 분류의 중요한 과제가 됨</a:t>
            </a:r>
          </a:p>
        </p:txBody>
      </p:sp>
    </p:spTree>
    <p:extLst>
      <p:ext uri="{BB962C8B-B14F-4D97-AF65-F5344CB8AC3E}">
        <p14:creationId xmlns:p14="http://schemas.microsoft.com/office/powerpoint/2010/main" val="2333831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84646" y="88557"/>
            <a:ext cx="8734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Challenges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84FF71B-28D0-4132-BDE5-F7A55960B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76" y="1178361"/>
            <a:ext cx="8893121" cy="316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F81931-61C8-4425-A7D5-1ABCF4D857A1}"/>
              </a:ext>
            </a:extLst>
          </p:cNvPr>
          <p:cNvSpPr txBox="1"/>
          <p:nvPr/>
        </p:nvSpPr>
        <p:spPr>
          <a:xfrm>
            <a:off x="2598310" y="4761024"/>
            <a:ext cx="74727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분류 시에 다양한 문제가 발생할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카테고리여도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조명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형태의 변화 등에 따라 서로 다른 입력 이미지가 주어짐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분류 알고리즘은 이러한 다양한 문제들이 있더라도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invariant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성질을 가져야 함</a:t>
            </a:r>
          </a:p>
        </p:txBody>
      </p:sp>
    </p:spTree>
    <p:extLst>
      <p:ext uri="{BB962C8B-B14F-4D97-AF65-F5344CB8AC3E}">
        <p14:creationId xmlns:p14="http://schemas.microsoft.com/office/powerpoint/2010/main" val="2264437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662269" y="59845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Machine Learning: Data-Driven Approach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19F1AA-9087-4AFA-B0AF-BFB9402B9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6582"/>
            <a:ext cx="5683250" cy="23969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F5026DD-B9B1-4073-952A-169B9677A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738187"/>
            <a:ext cx="3238500" cy="15610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917BFAD-CFE9-4100-B8DE-30643270C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0" y="2299245"/>
            <a:ext cx="3238500" cy="1429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E6522-031D-4E42-8FA1-9427E8F10591}"/>
              </a:ext>
            </a:extLst>
          </p:cNvPr>
          <p:cNvSpPr txBox="1"/>
          <p:nvPr/>
        </p:nvSpPr>
        <p:spPr>
          <a:xfrm>
            <a:off x="5683250" y="1893142"/>
            <a:ext cx="63068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분류를 위한 다양한 방법들을 생각해 볼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예를 들어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hard coding, edge detection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등의 방식으로 이미지 분류하기는 매우 어려움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카테고리여도 앞서 설명한 문제들처럼 다양한 변화 때문에 무한한 경우의 이미지가 생기기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human knowledge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이미지 분류하기는 불가능에 가까움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009AD-0D77-4F0D-B182-E33713D26E9E}"/>
              </a:ext>
            </a:extLst>
          </p:cNvPr>
          <p:cNvSpPr txBox="1"/>
          <p:nvPr/>
        </p:nvSpPr>
        <p:spPr>
          <a:xfrm>
            <a:off x="5683250" y="4651523"/>
            <a:ext cx="64033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이용한다면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human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knowledge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대신 컴퓨터가 데이터를 학습해 이미지 분류를 수행하게 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앞서 말한 문제들을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해결가능함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방식운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우선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이미지와 라벨 데이터를 모은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학습시키는 과정으로 이루어짐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이미지를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입력하면 정답에 해당하는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예측함</a:t>
            </a:r>
          </a:p>
        </p:txBody>
      </p:sp>
    </p:spTree>
    <p:extLst>
      <p:ext uri="{BB962C8B-B14F-4D97-AF65-F5344CB8AC3E}">
        <p14:creationId xmlns:p14="http://schemas.microsoft.com/office/powerpoint/2010/main" val="3446616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876441" y="48682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Nearest Neighbor</a:t>
            </a:r>
            <a:endParaRPr lang="en-US" altLang="ko-KR" sz="3200" b="1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5152E1-E675-4999-ACB9-82A3A6309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34" y="3237939"/>
            <a:ext cx="5030566" cy="30103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1C1B53B-DF97-43AD-8CE4-B49DA7F0E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34" y="697563"/>
            <a:ext cx="4975577" cy="25403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B4CD3B-F943-4591-929C-DF73E12390E7}"/>
              </a:ext>
            </a:extLst>
          </p:cNvPr>
          <p:cNvSpPr txBox="1"/>
          <p:nvPr/>
        </p:nvSpPr>
        <p:spPr>
          <a:xfrm>
            <a:off x="5625003" y="1503864"/>
            <a:ext cx="6306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Nearest Neighbor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시에 모든 데이터와 라벨을 저장함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predict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시에 입력으로 주어진 이미지와 가장 유사한 기존 이미지의 라벨을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예측값으로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출력해냄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B8DE1-FE3C-4361-9E31-9745EB1FB293}"/>
              </a:ext>
            </a:extLst>
          </p:cNvPr>
          <p:cNvSpPr txBox="1"/>
          <p:nvPr/>
        </p:nvSpPr>
        <p:spPr>
          <a:xfrm>
            <a:off x="5625003" y="3810630"/>
            <a:ext cx="64590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보통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L1 distance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이미지 간 유사도 측정을 위한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distance metric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사용함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시에는 데이터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주소값만을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저장하기 때문에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O(1)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시간이 걸림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Predict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과정에서 모든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사이의 거리를 계산하기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O(N)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매우 오랜 시간이 걸림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이를 해결할 수 있는 알고리즘들도 있음</a:t>
            </a:r>
          </a:p>
        </p:txBody>
      </p:sp>
    </p:spTree>
    <p:extLst>
      <p:ext uri="{BB962C8B-B14F-4D97-AF65-F5344CB8AC3E}">
        <p14:creationId xmlns:p14="http://schemas.microsoft.com/office/powerpoint/2010/main" val="433647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913718" y="205895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K-Nearest Neighbors</a:t>
            </a:r>
            <a:endParaRPr lang="en-US" altLang="ko-KR" sz="3200" b="1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AE2F30-5D39-448B-8BB3-4D2179FA1B03}"/>
              </a:ext>
            </a:extLst>
          </p:cNvPr>
          <p:cNvSpPr txBox="1"/>
          <p:nvPr/>
        </p:nvSpPr>
        <p:spPr>
          <a:xfrm>
            <a:off x="-178379" y="5013113"/>
            <a:ext cx="582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Problem: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Outlier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영향을 많이 받음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803006-3155-4B18-88D1-BC8D3832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97" y="966805"/>
            <a:ext cx="4960304" cy="26016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282554-7FB2-4112-8379-B1E7A7EEC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97" y="3819704"/>
            <a:ext cx="5220653" cy="2684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C4A300-84CA-4FFB-BB6B-CDF494A237AC}"/>
              </a:ext>
            </a:extLst>
          </p:cNvPr>
          <p:cNvSpPr txBox="1"/>
          <p:nvPr/>
        </p:nvSpPr>
        <p:spPr>
          <a:xfrm>
            <a:off x="5805478" y="4320615"/>
            <a:ext cx="61706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이에 대한 해결책으로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K-Nearest Neighbors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를 사용할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K-NN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주변의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이웃을 살핀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득표수가 많은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예측하는 방식임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오른쪽 그림처럼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Decision boundary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부드러워진 것을 볼 수 있음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B8BE6B-F4AF-4893-B519-3527F8A7AA5A}"/>
              </a:ext>
            </a:extLst>
          </p:cNvPr>
          <p:cNvSpPr txBox="1"/>
          <p:nvPr/>
        </p:nvSpPr>
        <p:spPr>
          <a:xfrm>
            <a:off x="5805478" y="2043501"/>
            <a:ext cx="63068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Nearest Neighbor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알고리즘은 가장 가까운 하나의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데이터만으로 예측하기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왼쪽 그림과 같이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decision boundary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noisy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해지고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outlier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영향을 받기 쉽다는 문제가 있음</a:t>
            </a:r>
          </a:p>
        </p:txBody>
      </p:sp>
    </p:spTree>
    <p:extLst>
      <p:ext uri="{BB962C8B-B14F-4D97-AF65-F5344CB8AC3E}">
        <p14:creationId xmlns:p14="http://schemas.microsoft.com/office/powerpoint/2010/main" val="960613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619503" y="109457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K-Nearest Neighbors</a:t>
            </a:r>
            <a:endParaRPr lang="en-US" altLang="ko-KR" sz="3200" b="1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408DFD-98C9-40FD-B836-C6AA3EFE0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125" y="900352"/>
            <a:ext cx="7801479" cy="4109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09C967-5E9C-4B7A-95D3-51AD0BD974D3}"/>
              </a:ext>
            </a:extLst>
          </p:cNvPr>
          <p:cNvSpPr txBox="1"/>
          <p:nvPr/>
        </p:nvSpPr>
        <p:spPr>
          <a:xfrm>
            <a:off x="2357838" y="5292481"/>
            <a:ext cx="75507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distance metric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사용하는가에 따라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decision boundary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형태가 달라짐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L1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거리는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decision boundary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수직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혹은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45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대각선으로 나타남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L2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거리는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decision boundary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어떤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방향으로든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나타날 수 있음</a:t>
            </a:r>
          </a:p>
        </p:txBody>
      </p:sp>
    </p:spTree>
    <p:extLst>
      <p:ext uri="{BB962C8B-B14F-4D97-AF65-F5344CB8AC3E}">
        <p14:creationId xmlns:p14="http://schemas.microsoft.com/office/powerpoint/2010/main" val="465831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611469" y="6155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Hyperparameters</a:t>
            </a:r>
            <a:endParaRPr lang="en-US" altLang="ko-KR" sz="3200" b="1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3C9538-5A78-4C67-B055-BCED41A02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980" y="1178584"/>
            <a:ext cx="7717498" cy="39880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740F2C-12EA-4A96-951E-BB746CE5460F}"/>
              </a:ext>
            </a:extLst>
          </p:cNvPr>
          <p:cNvSpPr txBox="1"/>
          <p:nvPr/>
        </p:nvSpPr>
        <p:spPr>
          <a:xfrm>
            <a:off x="2320617" y="5202362"/>
            <a:ext cx="7550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K-NN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경우 어떤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distance metric, 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설정해야 할 지 선택하는 과정이 필요함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이런 값들을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하이퍼파라미터라고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부르며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데이터를 통해 배우는 것이 아닌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전에 직접 설정해줘야 하는 값들을 의미함</a:t>
            </a:r>
          </a:p>
        </p:txBody>
      </p:sp>
    </p:spTree>
    <p:extLst>
      <p:ext uri="{BB962C8B-B14F-4D97-AF65-F5344CB8AC3E}">
        <p14:creationId xmlns:p14="http://schemas.microsoft.com/office/powerpoint/2010/main" val="784014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700369" y="45953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Hyperparameters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방법</a:t>
            </a:r>
            <a:endParaRPr lang="en-US" altLang="ko-KR" sz="3200" b="1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BE6E78-4F24-4FB5-B1AD-CD663DF31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6" y="690735"/>
            <a:ext cx="6242369" cy="32272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B9BFE8-043B-4710-8A7B-F30FD7581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19082"/>
            <a:ext cx="6092568" cy="1741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52411D-FF9D-4ADE-890D-10BCBB3F4A8C}"/>
              </a:ext>
            </a:extLst>
          </p:cNvPr>
          <p:cNvSpPr txBox="1"/>
          <p:nvPr/>
        </p:nvSpPr>
        <p:spPr>
          <a:xfrm>
            <a:off x="6096000" y="1062036"/>
            <a:ext cx="5734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사용해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하이퍼파라미터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선택하는 방법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맞는 결과인지 알 수 없음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K-NN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경우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k=1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때 항상 완벽한 결과가 나오지만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주어지면 바로 틀리게 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A384D2-9CF5-4221-8752-A76E992A471E}"/>
              </a:ext>
            </a:extLst>
          </p:cNvPr>
          <p:cNvSpPr txBox="1"/>
          <p:nvPr/>
        </p:nvSpPr>
        <p:spPr>
          <a:xfrm>
            <a:off x="6092568" y="2390145"/>
            <a:ext cx="582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Train, test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로만 나눈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test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데이터에 가장 잘 맞는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하이퍼파라미터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선택하는 방법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이미 사용했기 때문에 결과가 오염된 상태이며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overfitting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발생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24C88-F6A5-4024-A9AE-7631A9F0C48A}"/>
              </a:ext>
            </a:extLst>
          </p:cNvPr>
          <p:cNvSpPr txBox="1"/>
          <p:nvPr/>
        </p:nvSpPr>
        <p:spPr>
          <a:xfrm>
            <a:off x="6092568" y="3724058"/>
            <a:ext cx="56617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Train,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test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나눈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validation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데이터에 가장 잘 맞는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하이퍼파라미터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선택 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데이터로 점검하는 방법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좋은 방법이며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overfitting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문제를 피할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C4C6D-3A0D-4E8C-9FF5-58174ED75E53}"/>
              </a:ext>
            </a:extLst>
          </p:cNvPr>
          <p:cNvSpPr txBox="1"/>
          <p:nvPr/>
        </p:nvSpPr>
        <p:spPr>
          <a:xfrm>
            <a:off x="6092567" y="5197258"/>
            <a:ext cx="56617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여러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fold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나눈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fold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번갈아가며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validation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데이터로 지정해 학습한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결과를 평균해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하이퍼파라미터를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결정하는 방식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데이터가 작을 때는 유용하지만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컴퓨팅 자원의 문제로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딥러닝에는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잘 사용되지 않음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613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089222" y="74022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K-Nearest Neighbor: Universal Approximation</a:t>
            </a:r>
            <a:endParaRPr lang="en-US" altLang="ko-KR" sz="3200" b="1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7896CE-ACFA-42BB-ABF7-89018AA7A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44" y="827016"/>
            <a:ext cx="4572033" cy="24717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DDDBFB-DBA5-4268-B71F-D96AE7D6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67" y="3384549"/>
            <a:ext cx="4737383" cy="2950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7C91C-8A3D-453E-8338-D16FC2979B94}"/>
              </a:ext>
            </a:extLst>
          </p:cNvPr>
          <p:cNvSpPr txBox="1"/>
          <p:nvPr/>
        </p:nvSpPr>
        <p:spPr>
          <a:xfrm>
            <a:off x="5980982" y="1727011"/>
            <a:ext cx="56617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만약 데이터가 무한하다면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이론적으로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K-NN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알고리즘은 어떤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함수든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표현 가능함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어떤 문제든 풀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86405B-209E-468B-9F57-4CE4457989D4}"/>
                  </a:ext>
                </a:extLst>
              </p:cNvPr>
              <p:cNvSpPr txBox="1"/>
              <p:nvPr/>
            </p:nvSpPr>
            <p:spPr>
              <a:xfrm>
                <a:off x="5980982" y="4205996"/>
                <a:ext cx="5661759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하지만 필요한 데이터 수가 차원에 따라 지수함수적으로 증가하므로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그만큼의 데이터를 모으는 것이 불가능함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32*32 binary 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이미지의 경우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308</m:t>
                        </m:r>
                      </m:sup>
                    </m:sSup>
                  </m:oMath>
                </a14:m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에 가까운 개수의 이미지 데이터가 필요함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86405B-209E-468B-9F57-4CE445798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982" y="4205996"/>
                <a:ext cx="5661759" cy="1169551"/>
              </a:xfrm>
              <a:prstGeom prst="rect">
                <a:avLst/>
              </a:prstGeom>
              <a:blipFill>
                <a:blip r:embed="rId5"/>
                <a:stretch>
                  <a:fillRect l="-108" t="-1042" b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423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624169" y="59845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K-Nearest Neighbor: Universal Approximation</a:t>
            </a:r>
            <a:endParaRPr lang="en-US" altLang="ko-KR" sz="3200" b="1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FF8B68-FC28-4754-B253-5390B6C66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6" y="993699"/>
            <a:ext cx="5776975" cy="29230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B8C820-4A1D-413B-BFDF-C5F53C3DB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19" y="3916711"/>
            <a:ext cx="5574781" cy="27651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70B081-A776-4AC5-864A-A7A3E126972F}"/>
              </a:ext>
            </a:extLst>
          </p:cNvPr>
          <p:cNvSpPr txBox="1"/>
          <p:nvPr/>
        </p:nvSpPr>
        <p:spPr>
          <a:xfrm>
            <a:off x="6096000" y="1654986"/>
            <a:ext cx="56617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필요한 이미지 수 문제 외에도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앞서 언급했듯이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K-NN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속도가 느리다는 문제도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이미지 픽셀에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distance metric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적용했을 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서로 다른 이미지임에도 불구하고 같은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distance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갖게 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곧 이미지의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raw pixel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만으로는 의미를 표현할 수 없음을 뜻함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F9BF1-4607-4D49-9818-C24BD0A5F7FE}"/>
              </a:ext>
            </a:extLst>
          </p:cNvPr>
          <p:cNvSpPr txBox="1"/>
          <p:nvPr/>
        </p:nvSpPr>
        <p:spPr>
          <a:xfrm>
            <a:off x="6160601" y="4822232"/>
            <a:ext cx="566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이런 문제들에 대한 해결책으로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raw pixel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ConvNet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K-NN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입력 데이터로 사용하는 방법이 효과적임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19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4892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1: Introduction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939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4892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Lecture 3: Linear Classifiers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6371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713069" y="129121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Linear Classifiers</a:t>
            </a:r>
            <a:endParaRPr lang="en-US" altLang="ko-KR" sz="3200" b="1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220084-2FD4-4D1C-B5CF-74405325C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05" y="1873812"/>
            <a:ext cx="6211912" cy="3110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040D6F-4F0E-4F5D-9597-8881E0270DA8}"/>
              </a:ext>
            </a:extLst>
          </p:cNvPr>
          <p:cNvSpPr txBox="1"/>
          <p:nvPr/>
        </p:nvSpPr>
        <p:spPr>
          <a:xfrm>
            <a:off x="6406617" y="2304861"/>
            <a:ext cx="566175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Linear 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블록을 이루는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기본 형태임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32x32x3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이미지를 펼쳐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(3072,)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배열로 만드는 과정을 생각해 볼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파라미터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곱한 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bias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더하면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(10,)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나오며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이것은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의미함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과정을 수행하는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x,W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linear 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표현할 수 있으며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함수는 학습가능한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parameter 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갖고 있음</a:t>
            </a:r>
          </a:p>
        </p:txBody>
      </p:sp>
    </p:spTree>
    <p:extLst>
      <p:ext uri="{BB962C8B-B14F-4D97-AF65-F5344CB8AC3E}">
        <p14:creationId xmlns:p14="http://schemas.microsoft.com/office/powerpoint/2010/main" val="3526893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914609" y="53495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3200" b="1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Algebraic Viewpoint</a:t>
            </a:r>
            <a:endParaRPr lang="en-US" altLang="ko-KR" sz="3200" b="1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018564-987E-47FB-9EB8-F96973F4B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9" y="994094"/>
            <a:ext cx="5401960" cy="2827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ECEC80-3618-4E0A-A0F1-752F2C412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09" y="3822044"/>
            <a:ext cx="5738108" cy="2827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19DA63-BB69-43C4-BD20-4090F2C9EA55}"/>
              </a:ext>
            </a:extLst>
          </p:cNvPr>
          <p:cNvSpPr txBox="1"/>
          <p:nvPr/>
        </p:nvSpPr>
        <p:spPr>
          <a:xfrm>
            <a:off x="6096000" y="1931015"/>
            <a:ext cx="56617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(4,)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크기로 펼쳤을 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그림과 같이 파라미터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(3,4) matrix, b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(3,)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 벡터로 표현할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하나의 클래스에 대한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볼 수 있음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BB116-F5EC-41BA-9E5B-4D9367BA5988}"/>
              </a:ext>
            </a:extLst>
          </p:cNvPr>
          <p:cNvSpPr txBox="1"/>
          <p:nvPr/>
        </p:nvSpPr>
        <p:spPr>
          <a:xfrm>
            <a:off x="6187985" y="4750178"/>
            <a:ext cx="56617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Linear 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예측이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linear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상수를 곱하더라도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순서는 똑같이 유지됨</a:t>
            </a:r>
          </a:p>
        </p:txBody>
      </p:sp>
    </p:spTree>
    <p:extLst>
      <p:ext uri="{BB962C8B-B14F-4D97-AF65-F5344CB8AC3E}">
        <p14:creationId xmlns:p14="http://schemas.microsoft.com/office/powerpoint/2010/main" val="3818666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073112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Visual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Viewpoint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34E765-BE0D-46DA-81D1-05E43B7D3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2" y="954802"/>
            <a:ext cx="5100948" cy="25757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913958-E642-4955-A34A-4C3E2D99E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62" y="3638550"/>
            <a:ext cx="5382744" cy="2607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6C39E3-F555-4DAC-8DEC-1C72368EB6E2}"/>
              </a:ext>
            </a:extLst>
          </p:cNvPr>
          <p:cNvSpPr txBox="1"/>
          <p:nvPr/>
        </p:nvSpPr>
        <p:spPr>
          <a:xfrm>
            <a:off x="6242678" y="2238442"/>
            <a:ext cx="566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이미지 크기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(2,2)matrix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모으면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각자가 하나의 클래스에 대한 필터 역할을 하는 것처럼 해석할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6DEE08-8DB0-49C9-A780-1F3B6156DED8}"/>
              </a:ext>
            </a:extLst>
          </p:cNvPr>
          <p:cNvSpPr txBox="1"/>
          <p:nvPr/>
        </p:nvSpPr>
        <p:spPr>
          <a:xfrm>
            <a:off x="6242679" y="4412087"/>
            <a:ext cx="56617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학습하게 되면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클래스에 해당하는 하나의 템플릿을 학습하는 것과 같게 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클래스 별로 템플릿이 하나 뿐이므로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클래스의 다양한 모습을 표현하지는 못함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horse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템플릿에는 머리가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개로 표시됨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903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Geometric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Viewpoint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E3BCB6-21E0-48A0-9E94-2C4F4D21B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4" y="985043"/>
            <a:ext cx="5459943" cy="27564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C4E9E6-A9CF-4388-A15C-78C05F9A9F80}"/>
              </a:ext>
            </a:extLst>
          </p:cNvPr>
          <p:cNvSpPr txBox="1"/>
          <p:nvPr/>
        </p:nvSpPr>
        <p:spPr>
          <a:xfrm>
            <a:off x="6240564" y="1925637"/>
            <a:ext cx="56617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이미지를 고차원 공간 상의 한 점으로 해석할 수도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고차원 공간의 하나의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hyperplane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볼 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만약 이미지 픽셀 값이 변하면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 상의 점의 위치가 변하고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hyperplane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간의 거리 또한 변화하게 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곧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변화를 의미함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A5B6F7-5421-4D1A-B6C3-24E31815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4" y="3893740"/>
            <a:ext cx="5459943" cy="26745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FB9B1C-B595-402D-8EAD-BFA56CCC61D1}"/>
              </a:ext>
            </a:extLst>
          </p:cNvPr>
          <p:cNvSpPr txBox="1"/>
          <p:nvPr/>
        </p:nvSpPr>
        <p:spPr>
          <a:xfrm>
            <a:off x="6240564" y="4911040"/>
            <a:ext cx="5887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이런 관점에서 보았을 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왼쪽 그림과 같은 경우들은 하나의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Linear 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풀 수 없다는 점도 알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5866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8F3BC2-DFF9-4B97-B357-D0467D1C7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5" y="691704"/>
            <a:ext cx="5661759" cy="29345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2A7187-1995-4F9B-91F1-6F2D1DA7A365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ko-KR" altLang="en-US" sz="3200" b="1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200" b="1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Function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8FAA20-66C4-4E9E-A946-0CF0E564483C}"/>
              </a:ext>
            </a:extLst>
          </p:cNvPr>
          <p:cNvSpPr txBox="1"/>
          <p:nvPr/>
        </p:nvSpPr>
        <p:spPr>
          <a:xfrm>
            <a:off x="6364398" y="1193375"/>
            <a:ext cx="56617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지금까지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Linear 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의미를 알아보았다면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이제부터는 좋은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Linear Classifier,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곧 좋은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어떻게 찾을 지 생각해 보아야 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방법은 우선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평가할 수 있는 지표인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 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사용하는 것이고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 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최소화할 수 있는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찾는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optimization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과정으로 이루어져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CBE61C-00E1-4FC9-842E-854D5ACF2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5" y="3832226"/>
            <a:ext cx="5930155" cy="30283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78D441-3BBF-46A4-BC5C-6C27511E4385}"/>
              </a:ext>
            </a:extLst>
          </p:cNvPr>
          <p:cNvSpPr txBox="1"/>
          <p:nvPr/>
        </p:nvSpPr>
        <p:spPr>
          <a:xfrm>
            <a:off x="6364398" y="4761649"/>
            <a:ext cx="56617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 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성능을 알려주며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loss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낮을수록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성능이 좋음을 의미함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sample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차이를 이용해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per-example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구한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sample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평균을 내서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Dataset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7134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379168" y="32217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Multiclass SVM Loss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B41A25-2AD4-4E18-81DC-5ED8CE941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66" y="720820"/>
            <a:ext cx="5331571" cy="26582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FBFAF5-DDB8-44F8-BD71-D5052B632284}"/>
                  </a:ext>
                </a:extLst>
              </p:cNvPr>
              <p:cNvSpPr txBox="1"/>
              <p:nvPr/>
            </p:nvSpPr>
            <p:spPr>
              <a:xfrm>
                <a:off x="5919898" y="1223731"/>
                <a:ext cx="6272102" cy="1875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i</a:t>
                </a:r>
                <a:r>
                  <a:rPr lang="ko-KR" altLang="en-US" sz="1400" dirty="0">
                    <a:ea typeface="나눔스퀘어 Bold" panose="020B0600000101010101" pitchFamily="50" charset="-127"/>
                  </a:rPr>
                  <a:t>번째 이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미</m:t>
                    </m:r>
                    <m:r>
                      <a:rPr lang="ko-KR" altLang="en-US" sz="140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지</m:t>
                    </m:r>
                    <m:r>
                      <a:rPr lang="ko-KR" altLang="en-US" sz="1400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가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 </m:t>
                    </m:r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, </m:t>
                    </m:r>
                  </m:oMath>
                </a14:m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라벨이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𝑖</m:t>
                        </m:r>
                      </m:sub>
                    </m:sSub>
                    <m:r>
                      <a:rPr lang="ko-KR" altLang="en-US" sz="1400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라</m:t>
                    </m:r>
                  </m:oMath>
                </a14:m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고 할 때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Correct class score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클래스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j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score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𝑠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𝑗</m:t>
                        </m:r>
                      </m:sub>
                    </m:sSub>
                    <m:r>
                      <a:rPr lang="ko-KR" altLang="en-US" sz="140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라</m:t>
                    </m:r>
                  </m:oMath>
                </a14:m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고 할 수 있음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 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-</a:t>
                </a:r>
                <a:r>
                  <a:rPr lang="en-US" altLang="ko-KR" sz="1400" dirty="0">
                    <a:ea typeface="나눔스퀘어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𝑠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를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margin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이라고 부르며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correct class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를 제외한 모든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class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에 대해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margin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 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이상일 때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SVM Loss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가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 됨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이는 곧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correct class score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은 높이고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other class score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는 낮추려는 방향으로 학습하게 됨을 의미함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FBFAF5-DDB8-44F8-BD71-D5052B632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98" y="1223731"/>
                <a:ext cx="6272102" cy="1875257"/>
              </a:xfrm>
              <a:prstGeom prst="rect">
                <a:avLst/>
              </a:prstGeom>
              <a:blipFill>
                <a:blip r:embed="rId3"/>
                <a:stretch>
                  <a:fillRect l="-97" t="-326" b="-26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7DF3B24-C78E-49DE-8E1E-38B447DB9010}"/>
              </a:ext>
            </a:extLst>
          </p:cNvPr>
          <p:cNvSpPr txBox="1"/>
          <p:nvPr/>
        </p:nvSpPr>
        <p:spPr>
          <a:xfrm>
            <a:off x="5919898" y="4594307"/>
            <a:ext cx="62721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만약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L=0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상수를 곱하더라도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유지함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중에 어떤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선택할 지에 대한 문제가 생김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Regularization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해결할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98F6A7-FD1B-4EEB-83C3-93C33AE45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67" y="3478925"/>
            <a:ext cx="5677332" cy="28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82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39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Regularization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67A380-6875-45BC-9C50-F4AA75A41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76" y="1690396"/>
            <a:ext cx="5939341" cy="33104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E30DEA-485E-4C9F-B437-8FF8E78D1B77}"/>
              </a:ext>
            </a:extLst>
          </p:cNvPr>
          <p:cNvSpPr txBox="1"/>
          <p:nvPr/>
        </p:nvSpPr>
        <p:spPr>
          <a:xfrm>
            <a:off x="6350117" y="2653121"/>
            <a:ext cx="58418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Regularization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기존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새로운 정규화 항을 추가함으로써 적용할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하이퍼파라미터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lambda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정규화 정도를 조절할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대표적인 예로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L1, L2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정규화가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388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Regularization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9F7B10-8C0C-4BFC-922E-2185014B4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0" y="748833"/>
            <a:ext cx="5445154" cy="27313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7E160E-22D3-4A41-B999-F3D226083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49" y="3591841"/>
            <a:ext cx="5352105" cy="2731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15C893-CC25-4C1B-8122-9EA2D2DD8E88}"/>
              </a:ext>
            </a:extLst>
          </p:cNvPr>
          <p:cNvSpPr txBox="1"/>
          <p:nvPr/>
        </p:nvSpPr>
        <p:spPr>
          <a:xfrm>
            <a:off x="6111516" y="1637459"/>
            <a:ext cx="60804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목적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정규화를 통해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선호도를 표현 가능함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L1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정규화를 사용했을 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모이도록 유도되고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L2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정규화는 반대로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모든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퍼지도록 유도됨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D9A84-EDF8-48A8-AB1B-C545B23C91C0}"/>
              </a:ext>
            </a:extLst>
          </p:cNvPr>
          <p:cNvSpPr txBox="1"/>
          <p:nvPr/>
        </p:nvSpPr>
        <p:spPr>
          <a:xfrm>
            <a:off x="6111515" y="4481877"/>
            <a:ext cx="60804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목적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정규화는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overfitting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방지해 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f2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학습 데이터에는 잘 맞지만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데이터를 만났을 때는 그림과 같이 잘 맞지 않는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overfitting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발생함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정규화는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단순한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f2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모델을 선호함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854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615209" y="4076"/>
            <a:ext cx="10961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Cross-Entropy Loss (Multinomial Logistic Regression)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BB0777-C360-45D7-87A7-B17CB6A97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8" y="807228"/>
            <a:ext cx="5553691" cy="28003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45674F-E15D-48EF-9EA3-197BD95CE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50" y="3607540"/>
            <a:ext cx="5015178" cy="28003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6045EA3-480A-4DA3-B62A-855DD76BF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900" y="3429000"/>
            <a:ext cx="2078700" cy="10784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F2C81BF-BD57-441B-8494-E46D92BA8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541" y="3611114"/>
            <a:ext cx="3331667" cy="872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964A9C-09E3-4EB7-BB41-7922B2CD378B}"/>
              </a:ext>
            </a:extLst>
          </p:cNvPr>
          <p:cNvSpPr txBox="1"/>
          <p:nvPr/>
        </p:nvSpPr>
        <p:spPr>
          <a:xfrm>
            <a:off x="6095999" y="925258"/>
            <a:ext cx="58418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Cross entropy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다중 클래스에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logistic regression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함수를 적용한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값에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곱해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이상이 되도록 만들어 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후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Softmax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함수를 이용해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확률로 해석할 수 있도록 해 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Correct class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확률이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가까울수록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무한대가 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가까울수록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0862-E344-4698-A10D-BFC55AB5097F}"/>
                  </a:ext>
                </a:extLst>
              </p:cNvPr>
              <p:cNvSpPr txBox="1"/>
              <p:nvPr/>
            </p:nvSpPr>
            <p:spPr>
              <a:xfrm>
                <a:off x="6095999" y="4819568"/>
                <a:ext cx="5841883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실제 정답 확률 분포를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p(x), 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예측한 분포를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q(x)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라고 할 때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두 분포 사이의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cross </a:t>
                </a:r>
                <a:r>
                  <a:rPr lang="en-US" altLang="ko-KR" sz="14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entopy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loss 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식과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KL Divergence 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식이 같다는 것을 알 수 있음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p(x)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엔트로피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H(p)=0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이고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KL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Divergence 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식에서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Y=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𝑖</m:t>
                        </m:r>
                      </m:sub>
                    </m:sSub>
                    <m:r>
                      <a:rPr lang="ko-KR" altLang="en-US" sz="1400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일</m:t>
                    </m:r>
                  </m:oMath>
                </a14:m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때만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p(x)=1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이고 나머지는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p(x)=0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이므로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두 식이 </a:t>
                </a:r>
                <a:r>
                  <a:rPr lang="ko-KR" altLang="en-US" sz="14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같아짐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920862-E344-4698-A10D-BFC55AB50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819568"/>
                <a:ext cx="5841883" cy="1169551"/>
              </a:xfrm>
              <a:prstGeom prst="rect">
                <a:avLst/>
              </a:prstGeom>
              <a:blipFill>
                <a:blip r:embed="rId6"/>
                <a:stretch>
                  <a:fillRect l="-104" t="-1047" b="-47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2697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D16B2-0E1C-426D-B092-C1114C0BF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0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Deep Learning for Computer Vision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D81FDD-C0F9-4453-8D44-D2038F00B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0910" y="5135418"/>
            <a:ext cx="9712462" cy="115318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400" dirty="0"/>
              <a:t>Deep Learning: </a:t>
            </a:r>
            <a:r>
              <a:rPr lang="ko-KR" altLang="en-US" sz="1400" dirty="0"/>
              <a:t>인간의 뇌에서 영감을 받아</a:t>
            </a:r>
            <a:r>
              <a:rPr lang="en-US" altLang="ko-KR" sz="1400" dirty="0"/>
              <a:t>, </a:t>
            </a:r>
            <a:r>
              <a:rPr lang="ko-KR" altLang="en-US" sz="1400" dirty="0"/>
              <a:t>여러 레이어를 쌓은 후 계층적 학습을 하는 알고리즘</a:t>
            </a:r>
            <a:endParaRPr lang="en-US" altLang="ko-KR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400" dirty="0"/>
              <a:t>Computer Vision: </a:t>
            </a:r>
            <a:r>
              <a:rPr lang="ko-KR" altLang="en-US" sz="1400" dirty="0"/>
              <a:t>시각적 데이터를 처리</a:t>
            </a:r>
            <a:r>
              <a:rPr lang="en-US" altLang="ko-KR" sz="1400" dirty="0"/>
              <a:t>, </a:t>
            </a:r>
            <a:r>
              <a:rPr lang="ko-KR" altLang="en-US" sz="1400" dirty="0"/>
              <a:t>인식</a:t>
            </a:r>
            <a:r>
              <a:rPr lang="en-US" altLang="ko-KR" sz="1400" dirty="0"/>
              <a:t>, </a:t>
            </a:r>
            <a:r>
              <a:rPr lang="ko-KR" altLang="en-US" sz="1400" dirty="0"/>
              <a:t>생성할 수 있는 인공지능 시스템을 설계하는 일</a:t>
            </a:r>
            <a:endParaRPr lang="en-US" altLang="ko-KR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400" dirty="0"/>
              <a:t>EECS 498 </a:t>
            </a:r>
            <a:r>
              <a:rPr lang="ko-KR" altLang="en-US" sz="1400" dirty="0"/>
              <a:t>강의에서는 </a:t>
            </a:r>
            <a:r>
              <a:rPr lang="en-US" altLang="ko-KR" sz="1400" dirty="0"/>
              <a:t>Deep Learning </a:t>
            </a:r>
            <a:r>
              <a:rPr lang="ko-KR" altLang="en-US" sz="1400" dirty="0"/>
              <a:t>방식을 이용해 </a:t>
            </a:r>
            <a:r>
              <a:rPr lang="en-US" altLang="ko-KR" sz="1400" dirty="0"/>
              <a:t>Computer Vision </a:t>
            </a:r>
            <a:r>
              <a:rPr lang="ko-KR" altLang="en-US" sz="1400" dirty="0"/>
              <a:t>분야에 적용하는 내용을 다룸</a:t>
            </a: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18CFAF-A505-40FE-A27B-9ACEF9D9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370" y="1347665"/>
            <a:ext cx="6855196" cy="35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68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77100" y="16907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Cross-Entropy vs SVM Loss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CB3D23-EA45-4DDD-90D9-059E4BDD6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30" y="686499"/>
            <a:ext cx="5641630" cy="28128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24B860-0781-4A9F-96B1-951E80C32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30" y="3651490"/>
            <a:ext cx="5641630" cy="2804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56E2D5-511C-462E-B8B6-AA125B1BCDF3}"/>
              </a:ext>
            </a:extLst>
          </p:cNvPr>
          <p:cNvSpPr txBox="1"/>
          <p:nvPr/>
        </p:nvSpPr>
        <p:spPr>
          <a:xfrm>
            <a:off x="6168860" y="1783106"/>
            <a:ext cx="60231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 정답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other class score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간의 차이가 클 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other class score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약간 바꾸게 되면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Cross entropy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변하지만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SVM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유지함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Correct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 키우더라도 같은 결과를 나타냄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90302-8235-4390-B3E8-FD3D5B904AA8}"/>
              </a:ext>
            </a:extLst>
          </p:cNvPr>
          <p:cNvSpPr txBox="1"/>
          <p:nvPr/>
        </p:nvSpPr>
        <p:spPr>
          <a:xfrm>
            <a:off x="6168860" y="4553181"/>
            <a:ext cx="60231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통해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cross entropy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되지 않고 영원히 성능이 좋아지도록 학습하는 반면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SVM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원하는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margin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충족된 이후부터는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유지하기 때문에 학습을 중단하게 되는 차이가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1980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4892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Lecture 4: Optimization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6982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Optimization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5C893-CC25-4C1B-8122-9EA2D2DD8E88}"/>
              </a:ext>
            </a:extLst>
          </p:cNvPr>
          <p:cNvSpPr txBox="1"/>
          <p:nvPr/>
        </p:nvSpPr>
        <p:spPr>
          <a:xfrm>
            <a:off x="2868432" y="4873605"/>
            <a:ext cx="64551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LEC3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 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평가하는 방법을 배웠다면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이젠 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활용해 어떻게 최적의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찾을 수 있을 지 알아야 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Optimization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과정을 통해 최적의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구할 수 있게 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68CB74-F241-4A74-A6A5-380C6322C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613" y="839788"/>
            <a:ext cx="7170773" cy="372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6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Optimization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5C893-CC25-4C1B-8122-9EA2D2DD8E88}"/>
              </a:ext>
            </a:extLst>
          </p:cNvPr>
          <p:cNvSpPr txBox="1"/>
          <p:nvPr/>
        </p:nvSpPr>
        <p:spPr>
          <a:xfrm>
            <a:off x="5473700" y="1731387"/>
            <a:ext cx="63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산으로 표현했을 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optimization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가장 낮은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찾기 위해 비탈길을 내려가는 과정으로 표현할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A057C7-1EA1-47C6-9B73-E50037EBA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647372"/>
            <a:ext cx="4933974" cy="30120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0F4767-018D-41F4-B0E0-386229110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1" y="3659392"/>
            <a:ext cx="5334000" cy="22323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6DBF7B-5023-4D3B-9FA7-C63C5A47FA35}"/>
              </a:ext>
            </a:extLst>
          </p:cNvPr>
          <p:cNvSpPr txBox="1"/>
          <p:nvPr/>
        </p:nvSpPr>
        <p:spPr>
          <a:xfrm>
            <a:off x="5518150" y="4603394"/>
            <a:ext cx="6673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차원에서는 도함수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이상에서는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최솟값을 향해 내려갈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Negative 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가장 가파르게 내려갈 수 있는 방향을 의미함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289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Numeric</a:t>
            </a:r>
            <a:r>
              <a:rPr lang="ko-KR" altLang="en-US" sz="320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20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320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20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Analytic</a:t>
            </a:r>
            <a:r>
              <a:rPr lang="ko-KR" altLang="en-US" sz="320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20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5C893-CC25-4C1B-8122-9EA2D2DD8E88}"/>
              </a:ext>
            </a:extLst>
          </p:cNvPr>
          <p:cNvSpPr txBox="1"/>
          <p:nvPr/>
        </p:nvSpPr>
        <p:spPr>
          <a:xfrm>
            <a:off x="5753100" y="1300499"/>
            <a:ext cx="6375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Numeric Gradient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작은 숫자로 설정하고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f(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W+h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)-f(W) / h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모든 차원에 대해 직접 계산하는 방법임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O(N)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걸리므로 매우 느리고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정확한 값도 아니므로 좋은 방법이 아님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Analytic 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값을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check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때 쓰임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DBF7B-5023-4D3B-9FA7-C63C5A47FA35}"/>
              </a:ext>
            </a:extLst>
          </p:cNvPr>
          <p:cNvSpPr txBox="1"/>
          <p:nvPr/>
        </p:nvSpPr>
        <p:spPr>
          <a:xfrm>
            <a:off x="5797549" y="4382514"/>
            <a:ext cx="6394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반면 미분 계산을 이용해 실제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구하는 방법인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Analytic 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optimization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이용됨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방법은 빠르고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정확하지만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복잡하기 때문에 오류가 생기기 쉬움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13CD37-C8CD-41E6-96AA-87CA0460E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37" y="838181"/>
            <a:ext cx="5153063" cy="25908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1051AB-6102-455A-B66B-44A9E6138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36" y="3524240"/>
            <a:ext cx="5432463" cy="276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36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Descent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5C893-CC25-4C1B-8122-9EA2D2DD8E88}"/>
              </a:ext>
            </a:extLst>
          </p:cNvPr>
          <p:cNvSpPr txBox="1"/>
          <p:nvPr/>
        </p:nvSpPr>
        <p:spPr>
          <a:xfrm>
            <a:off x="5775324" y="1332248"/>
            <a:ext cx="64389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구했다면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값을 이용해 최적화를 수행하는 알고리즘을 이용해야 하는데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descent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방법을 사용할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descent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반복적인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negative gradient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방향으로 나아가며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최솟값에 도달하는 알고리즘을 의미함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step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learning rate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하이퍼파라미터를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설정해야 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DBF7B-5023-4D3B-9FA7-C63C5A47FA35}"/>
              </a:ext>
            </a:extLst>
          </p:cNvPr>
          <p:cNvSpPr txBox="1"/>
          <p:nvPr/>
        </p:nvSpPr>
        <p:spPr>
          <a:xfrm>
            <a:off x="5819773" y="4073191"/>
            <a:ext cx="63722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Batch gradient descent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모든 데이터를 돌며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구해야 하므로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시간이 오래 걸림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데이터를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minibatch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나눠 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당 적은 수의 데이터의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만을 계산하는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stochastic gradient descent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방식이 사용됨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경우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minibatch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분포가 전체 데이터 분포와 유사할 수 있도록 샘플링을 통해 사용됨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3AA306-8E5E-45E1-86CE-60BA275C8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659724"/>
            <a:ext cx="5510506" cy="28454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1FF420-59AD-4F52-8F9B-666D592F0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70" y="3580149"/>
            <a:ext cx="5407186" cy="280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Stochastic Gradient Descent</a:t>
            </a:r>
            <a:r>
              <a:rPr lang="ko-KR" altLang="en-US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문제점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5C893-CC25-4C1B-8122-9EA2D2DD8E88}"/>
              </a:ext>
            </a:extLst>
          </p:cNvPr>
          <p:cNvSpPr txBox="1"/>
          <p:nvPr/>
        </p:nvSpPr>
        <p:spPr>
          <a:xfrm>
            <a:off x="5819771" y="1867684"/>
            <a:ext cx="6372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만약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dimension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따라 차이가 크다면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과정이 지그재그로 진행되는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poor conditioning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문제로 인해 시간이 오래 소요됨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7943DB-0C98-48DD-84A7-B1DCB1386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85" y="707802"/>
            <a:ext cx="3678265" cy="18744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577FF3-2DC4-4B9C-BA07-090832374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85" y="2687576"/>
            <a:ext cx="3733909" cy="1955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5EF5EF-07C1-4B10-A8E5-3D34C1F2BC1E}"/>
              </a:ext>
            </a:extLst>
          </p:cNvPr>
          <p:cNvSpPr txBox="1"/>
          <p:nvPr/>
        </p:nvSpPr>
        <p:spPr>
          <a:xfrm>
            <a:off x="5819773" y="3504986"/>
            <a:ext cx="6372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local minimum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saddle point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멈출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5BCE2-F0FE-4E13-81D9-6F813CF48BA2}"/>
              </a:ext>
            </a:extLst>
          </p:cNvPr>
          <p:cNvSpPr txBox="1"/>
          <p:nvPr/>
        </p:nvSpPr>
        <p:spPr>
          <a:xfrm>
            <a:off x="5819773" y="857109"/>
            <a:ext cx="6372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SGD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방식에 여러 문제가 있을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D99A20-2895-41AB-98E3-AE02E2886365}"/>
              </a:ext>
            </a:extLst>
          </p:cNvPr>
          <p:cNvSpPr txBox="1"/>
          <p:nvPr/>
        </p:nvSpPr>
        <p:spPr>
          <a:xfrm>
            <a:off x="5819773" y="5341884"/>
            <a:ext cx="6372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minibatch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샘플링하기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noisy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9CA62AC-0B3B-471C-9088-DC545B0F5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85" y="4625605"/>
            <a:ext cx="3862415" cy="19557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11BF8E-9F6C-4751-A076-EC3D630FDC66}"/>
              </a:ext>
            </a:extLst>
          </p:cNvPr>
          <p:cNvSpPr txBox="1"/>
          <p:nvPr/>
        </p:nvSpPr>
        <p:spPr>
          <a:xfrm>
            <a:off x="5819773" y="6152863"/>
            <a:ext cx="6372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문제들을 해결하기 위해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SGD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변형한 여러 방법들이 제시됨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602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Momentum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5BCE2-F0FE-4E13-81D9-6F813CF48BA2}"/>
              </a:ext>
            </a:extLst>
          </p:cNvPr>
          <p:cNvSpPr txBox="1"/>
          <p:nvPr/>
        </p:nvSpPr>
        <p:spPr>
          <a:xfrm>
            <a:off x="5984873" y="1843636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SGD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누적시키는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momentum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방식이 제시됨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속도가 현재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 남아있기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local minima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saddle point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멈추는 문제와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conditioning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문제가 개선됨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 moving average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처럼 움직이는 모습을 보임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487290-702F-48FA-8D1A-23648AB2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75" y="939786"/>
            <a:ext cx="5238612" cy="2546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4C277C-7CC9-4827-B161-7F2E21BE9872}"/>
                  </a:ext>
                </a:extLst>
              </p:cNvPr>
              <p:cNvSpPr txBox="1"/>
              <p:nvPr/>
            </p:nvSpPr>
            <p:spPr>
              <a:xfrm>
                <a:off x="5984873" y="4704289"/>
                <a:ext cx="6207127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기존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momentum 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방식과 달리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gradient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가 아닌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+</m:t>
                    </m:r>
                  </m:oMath>
                </a14:m>
                <a:r>
                  <a:rPr lang="el-GR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sz="1400" i="1" dirty="0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에서 미리 계산하는 </a:t>
                </a:r>
                <a:r>
                  <a:rPr lang="en-US" altLang="ko-KR" sz="14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Nesterov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Momentum 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방식도 있음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하지만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Momentum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방식에서는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velocity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가 누적되기 때문에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overshooting 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문제가 발생함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4C277C-7CC9-4827-B161-7F2E21BE9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73" y="4704289"/>
                <a:ext cx="6207127" cy="1169551"/>
              </a:xfrm>
              <a:prstGeom prst="rect">
                <a:avLst/>
              </a:prstGeom>
              <a:blipFill>
                <a:blip r:embed="rId3"/>
                <a:stretch>
                  <a:fillRect l="-196" t="-1042" b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A5B2FFEF-BE6F-43D2-9746-BED996DF6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24" y="3629370"/>
            <a:ext cx="5474426" cy="26730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047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AdaGrad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5BCE2-F0FE-4E13-81D9-6F813CF48BA2}"/>
              </a:ext>
            </a:extLst>
          </p:cNvPr>
          <p:cNvSpPr txBox="1"/>
          <p:nvPr/>
        </p:nvSpPr>
        <p:spPr>
          <a:xfrm>
            <a:off x="5984872" y="1545186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AdaGrad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방식에서는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제곱의 누적치를 계산함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통해 학습이 많이 된 부분은 학습 속도를 줄이고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적게 된 부분은 학습 속도를 높이는 방식으로 진행이 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4C277C-7CC9-4827-B161-7F2E21BE9872}"/>
              </a:ext>
            </a:extLst>
          </p:cNvPr>
          <p:cNvSpPr txBox="1"/>
          <p:nvPr/>
        </p:nvSpPr>
        <p:spPr>
          <a:xfrm>
            <a:off x="5984873" y="4210566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AdaGrad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학습이 계속되다 보면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제곱이 무한히 커지게 되므로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나중에는 학습이 중단되는 문제가 생김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RMSProp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decay rate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추가해 학습이 멈추는 문제를 개선함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0A5E9E-915A-4073-8D53-037065D79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10" y="947231"/>
            <a:ext cx="5046690" cy="24817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A27C0F-1AD3-4E49-96FE-05203FAB4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10" y="3385817"/>
            <a:ext cx="5392696" cy="260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40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Adam (</a:t>
            </a:r>
            <a:r>
              <a:rPr lang="en-US" altLang="ko-KR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RMSProp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+ Momentum)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5BCE2-F0FE-4E13-81D9-6F813CF48BA2}"/>
              </a:ext>
            </a:extLst>
          </p:cNvPr>
          <p:cNvSpPr txBox="1"/>
          <p:nvPr/>
        </p:nvSpPr>
        <p:spPr>
          <a:xfrm>
            <a:off x="6096000" y="1735921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Momentum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방식과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RMSProp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방식을 합친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Adam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알고리즘도 제안됨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처음 학습 시에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moment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가까워 학습이 진행이 안 되기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bias correction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식을 추가했음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198CC5-EC22-4AFD-B9DE-1C0322E2C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45" y="882858"/>
            <a:ext cx="5643587" cy="28253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AFB674-75CE-4473-A52E-D15C949BA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45" y="3901646"/>
            <a:ext cx="5643587" cy="28406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479E94-9AB9-4F0A-AF9E-9ED12D545FC6}"/>
              </a:ext>
            </a:extLst>
          </p:cNvPr>
          <p:cNvSpPr txBox="1"/>
          <p:nvPr/>
        </p:nvSpPr>
        <p:spPr>
          <a:xfrm>
            <a:off x="6096000" y="4844932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대부분의 상황에서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Adam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사용했을 때 괜찮은 성능을 나타냄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Momentum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방식을 튜닝했을 경우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Adam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좋은 결과를 보여주기도 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4767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D16B2-0E1C-426D-B092-C1114C0BF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650" y="2040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History of Computer Vision and Deep Learning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18BD5F-9551-44CD-A435-ADCB95882127}"/>
              </a:ext>
            </a:extLst>
          </p:cNvPr>
          <p:cNvSpPr txBox="1"/>
          <p:nvPr/>
        </p:nvSpPr>
        <p:spPr>
          <a:xfrm>
            <a:off x="4940300" y="1716456"/>
            <a:ext cx="71251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고양이의 뇌에 전극을 연결해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 세포마다 다양한 형태의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edge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자극에 반응한다는 것을 알아낸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Hubel&amp;Wiesel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1959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년에 진행됨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단순한 자극에 반응하는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Simple cell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모여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Complex cell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형성했을 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움직임이나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방향 등의 더 복잡한 자극에 반응한다는 것도 알아냄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B0DA9C-C8EC-49B0-8833-5BD96C3EE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1180480"/>
            <a:ext cx="3975100" cy="203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C226D3D-2A10-46B6-9BEA-A3EBC9CE0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028" y="5104080"/>
            <a:ext cx="2766822" cy="1433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DBF1F5-275D-47C4-B962-71F4C99325E6}"/>
              </a:ext>
            </a:extLst>
          </p:cNvPr>
          <p:cNvSpPr txBox="1"/>
          <p:nvPr/>
        </p:nvSpPr>
        <p:spPr>
          <a:xfrm>
            <a:off x="4940300" y="4434256"/>
            <a:ext cx="7125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Hubel&amp;Wiesel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실험에서 영감을 받아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물체의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point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찾아내 기하학적으로 이해하려는 시도가 있었음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외에도 이미지에서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edge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찾아내 물체를 표현하려는 노력도 있었음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F120A9-09DD-435F-9C9C-32583A399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1" y="3638212"/>
            <a:ext cx="2495598" cy="124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66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4892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Lecture 5: Neural Networks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311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Transforms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5BCE2-F0FE-4E13-81D9-6F813CF48BA2}"/>
              </a:ext>
            </a:extLst>
          </p:cNvPr>
          <p:cNvSpPr txBox="1"/>
          <p:nvPr/>
        </p:nvSpPr>
        <p:spPr>
          <a:xfrm>
            <a:off x="5984873" y="1659006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Linear 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로는 왼쪽 좌표 상의 데이터 클래스를 분류하지 못함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한 클래스의 여러가지 모드를 표현하지 못함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4C277C-7CC9-4827-B161-7F2E21BE9872}"/>
              </a:ext>
            </a:extLst>
          </p:cNvPr>
          <p:cNvSpPr txBox="1"/>
          <p:nvPr/>
        </p:nvSpPr>
        <p:spPr>
          <a:xfrm>
            <a:off x="5984872" y="4531908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가지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solution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Feature transform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사용해 데이터를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space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이동시키면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공간에서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linear 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분류를 수행할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original space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다시 돌아오면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nonlinear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처럼 사용할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791A61-A880-42BB-A674-2F65C2BF2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11" y="774109"/>
            <a:ext cx="5386439" cy="27089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4697AE-9B96-45DC-8DA4-2F48CB3C5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11" y="3775063"/>
            <a:ext cx="5573762" cy="289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28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Transforms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5BCE2-F0FE-4E13-81D9-6F813CF48BA2}"/>
              </a:ext>
            </a:extLst>
          </p:cNvPr>
          <p:cNvSpPr txBox="1"/>
          <p:nvPr/>
        </p:nvSpPr>
        <p:spPr>
          <a:xfrm>
            <a:off x="5775323" y="1314258"/>
            <a:ext cx="62071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Computer Vision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분야에서 여러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transform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방법이 쓰임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이미지에 나타난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RGB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색상 별 빈도수를 이용하는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Color Histogram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방법이 사용되기도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이외에도 각 픽셀의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Edge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이용하는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Histogram of Oriented Gradients(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HoG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패치를 추출해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visual word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생성하는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Bag of Words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방식도 존재함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001F4F-C448-4715-BBA4-BF350C3E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05" y="748382"/>
            <a:ext cx="5014946" cy="25037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D497A3-BF33-4A65-BA70-4D26B2D405BD}"/>
              </a:ext>
            </a:extLst>
          </p:cNvPr>
          <p:cNvSpPr txBox="1"/>
          <p:nvPr/>
        </p:nvSpPr>
        <p:spPr>
          <a:xfrm>
            <a:off x="5775323" y="4438026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transform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방법으로 얻은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하나로 합쳐 사용하는 방법도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37162C-F328-4057-A24B-EE6A8D51E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05" y="3415736"/>
            <a:ext cx="5287540" cy="256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81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Network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5BCE2-F0FE-4E13-81D9-6F813CF48BA2}"/>
              </a:ext>
            </a:extLst>
          </p:cNvPr>
          <p:cNvSpPr txBox="1"/>
          <p:nvPr/>
        </p:nvSpPr>
        <p:spPr>
          <a:xfrm>
            <a:off x="5775323" y="1682558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Transform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방식을 이용하면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extraction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과정 이후부터 튜닝을 하며 학습하게 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end to end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방식으로 처음부터 학습할 수 있다면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 또한 높일 수 있다는 기대에서 탄생한 것이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D497A3-BF33-4A65-BA70-4D26B2D405BD}"/>
              </a:ext>
            </a:extLst>
          </p:cNvPr>
          <p:cNvSpPr txBox="1"/>
          <p:nvPr/>
        </p:nvSpPr>
        <p:spPr>
          <a:xfrm>
            <a:off x="5774933" y="4185940"/>
            <a:ext cx="62071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기존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linear 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여러 층으로 쌓은 것으로 생각할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이전 층의 모든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element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다음 층의 모든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element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영향을 주는 특징이 있으며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이런 구조를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Fully-connected neural 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라고 부르기도 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Linear 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달리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neural 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첫번째 층에서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크기만큼의 템플릿을 만들고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두번째 층에서 템플릿들을 조합해 카테고리들을 표현함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9DF68F-F585-4856-94C9-DDC7399C5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825463"/>
            <a:ext cx="5429269" cy="27495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930F5C-7441-47C0-981F-B60CF4FC4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40" y="3575050"/>
            <a:ext cx="5565383" cy="28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13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Activation Functions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5BCE2-F0FE-4E13-81D9-6F813CF48BA2}"/>
              </a:ext>
            </a:extLst>
          </p:cNvPr>
          <p:cNvSpPr txBox="1"/>
          <p:nvPr/>
        </p:nvSpPr>
        <p:spPr>
          <a:xfrm>
            <a:off x="5775323" y="1682558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Activation 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비선형성을 만들어주며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만약 없다면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linear 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같아지게 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D497A3-BF33-4A65-BA70-4D26B2D405BD}"/>
              </a:ext>
            </a:extLst>
          </p:cNvPr>
          <p:cNvSpPr txBox="1"/>
          <p:nvPr/>
        </p:nvSpPr>
        <p:spPr>
          <a:xfrm>
            <a:off x="5775322" y="4590666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종류의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activation 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있으며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중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ReLU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대부분의 문제에서 자주 쓰임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D88625-1FCC-41B3-A750-CBDEEB720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31" y="782229"/>
            <a:ext cx="5248169" cy="26467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66E76AA-9C17-4CA4-89FF-CC42A9F7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31" y="3470453"/>
            <a:ext cx="5384626" cy="276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6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Space Warping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5BCE2-F0FE-4E13-81D9-6F813CF48BA2}"/>
              </a:ext>
            </a:extLst>
          </p:cNvPr>
          <p:cNvSpPr txBox="1"/>
          <p:nvPr/>
        </p:nvSpPr>
        <p:spPr>
          <a:xfrm>
            <a:off x="5775321" y="2247744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만약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Linear 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transform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하게 되면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original space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분류할 수 없는 데이터는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space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에서도 분류할 수 없음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D497A3-BF33-4A65-BA70-4D26B2D405BD}"/>
              </a:ext>
            </a:extLst>
          </p:cNvPr>
          <p:cNvSpPr txBox="1"/>
          <p:nvPr/>
        </p:nvSpPr>
        <p:spPr>
          <a:xfrm>
            <a:off x="5775322" y="4590666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activation function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ReLU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추가한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network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경우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feature transform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거친 데이터들이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space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상에서 선형 분류할 수 있게 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곧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original space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비선형 분류가 가능해짐을 의미함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634CA7-1180-40E4-B29E-AC422151B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1" y="820725"/>
            <a:ext cx="5565772" cy="28540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3F92EC-A194-49F8-922D-94AB4B53C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1" y="3793311"/>
            <a:ext cx="5429249" cy="27261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BA48D6-7802-47F8-9467-E504E82C7C7C}"/>
              </a:ext>
            </a:extLst>
          </p:cNvPr>
          <p:cNvSpPr txBox="1"/>
          <p:nvPr/>
        </p:nvSpPr>
        <p:spPr>
          <a:xfrm>
            <a:off x="5775321" y="893039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Geometric viewpoint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보았을 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linear 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transform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이용할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159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Universal Approximation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5BCE2-F0FE-4E13-81D9-6F813CF48BA2}"/>
              </a:ext>
            </a:extLst>
          </p:cNvPr>
          <p:cNvSpPr txBox="1"/>
          <p:nvPr/>
        </p:nvSpPr>
        <p:spPr>
          <a:xfrm>
            <a:off x="5775322" y="1372745"/>
            <a:ext cx="62071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하나의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hidden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가진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출력이라 할 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여러 방향과 크기의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ReLU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함수의 합이라고 생각할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hidden unit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bump 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하나를 만들 수 있게 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4K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hidden unit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있다면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bump 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만들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그렇게 되면 왼쪽 그림과 같이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bump function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개를 이용해 어떠한 함수도 근사 가능하게 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곧 한 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hidden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가진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어떤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함수든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근사 가능함을 의미함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D497A3-BF33-4A65-BA70-4D26B2D405BD}"/>
              </a:ext>
            </a:extLst>
          </p:cNvPr>
          <p:cNvSpPr txBox="1"/>
          <p:nvPr/>
        </p:nvSpPr>
        <p:spPr>
          <a:xfrm>
            <a:off x="5775322" y="4576761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SGD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실제로 어떻게 학습 가능한 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어느 정도의 데이터가 필요한 지에 대한 정보는 알 수 없음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4AB912-D584-40E8-9D4A-577E89D12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1" y="1020845"/>
            <a:ext cx="5480049" cy="27635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20D25A-395B-4407-A452-771B7FD1B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1" y="4050400"/>
            <a:ext cx="5213349" cy="176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09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Convex Functions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5BCE2-F0FE-4E13-81D9-6F813CF48BA2}"/>
              </a:ext>
            </a:extLst>
          </p:cNvPr>
          <p:cNvSpPr txBox="1"/>
          <p:nvPr/>
        </p:nvSpPr>
        <p:spPr>
          <a:xfrm>
            <a:off x="5912033" y="2308190"/>
            <a:ext cx="620712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Convex 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이란 어떤 함수의 임의의 두 점을 잇는 선분을 그었을 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점 사이의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함수값이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항상 선분보다 아래에 위치한 함수를 의미함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만약 함수가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convex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하다면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optimization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global minimum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수렴할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Linear 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경우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 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convex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선호되기도 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대부분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non-convex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이론적 근거는 부족하지만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global minimum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괜찮게 수렴함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585471-F98B-48CF-9CC6-7A770A82C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91" y="1031862"/>
            <a:ext cx="5076470" cy="25526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2F36E8-542B-4748-9685-718EBDEE7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92" y="3495664"/>
            <a:ext cx="5076469" cy="219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42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4892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Lecture 6: Backpropagation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7572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Computational Graphs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5BCE2-F0FE-4E13-81D9-6F813CF48BA2}"/>
              </a:ext>
            </a:extLst>
          </p:cNvPr>
          <p:cNvSpPr txBox="1"/>
          <p:nvPr/>
        </p:nvSpPr>
        <p:spPr>
          <a:xfrm>
            <a:off x="5683250" y="1721352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손으로 계산한다면 매우 복잡하며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중간에 식을 변경할 경우 처음부터 다시 계산해야 하는 문제가 생김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95E6B3-CCF9-422C-B435-0C7664D3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3" y="816722"/>
            <a:ext cx="5083177" cy="25915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40AC86-4F3D-4211-9506-FE0495713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73" y="3207524"/>
            <a:ext cx="5292662" cy="26302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11C99F-15A9-40C4-AF4E-7487CD3D5284}"/>
              </a:ext>
            </a:extLst>
          </p:cNvPr>
          <p:cNvSpPr txBox="1"/>
          <p:nvPr/>
        </p:nvSpPr>
        <p:spPr>
          <a:xfrm>
            <a:off x="5683250" y="3986036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Computation graph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사용하면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훨씬 유연하고 빠르고 쉽게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backpropagation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계산 가능함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매우 복잡한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 neural 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경우에도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computational graph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학습 가능함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420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D16B2-0E1C-426D-B092-C1114C0BF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650" y="2040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History of Computer Vision and Deep Learning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18BD5F-9551-44CD-A435-ADCB95882127}"/>
              </a:ext>
            </a:extLst>
          </p:cNvPr>
          <p:cNvSpPr txBox="1"/>
          <p:nvPr/>
        </p:nvSpPr>
        <p:spPr>
          <a:xfrm>
            <a:off x="4940299" y="1868856"/>
            <a:ext cx="71251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디지털 카메라의 보급과 컴퓨팅 기술의 발전으로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실제 촬영한 이미지에서 물체를 검출하려는 시도들이 이루어짐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앞서 설명한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Edge Detection,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의미를 가지는 덩어리들을 묶는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Grouping,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물체의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검출해 서로 다른 이미지에 있는 같은 물체를 찾아내는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Matching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 등 다양한 방식이 생겨남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DBF1F5-275D-47C4-B962-71F4C99325E6}"/>
              </a:ext>
            </a:extLst>
          </p:cNvPr>
          <p:cNvSpPr txBox="1"/>
          <p:nvPr/>
        </p:nvSpPr>
        <p:spPr>
          <a:xfrm>
            <a:off x="4940300" y="4434256"/>
            <a:ext cx="7125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machine learning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이용한 이미지의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Face Detection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기술이 개발됨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00205E-3D58-412C-A652-9EC4FFEF8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3" y="1262062"/>
            <a:ext cx="4171442" cy="21669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DBA9E3-8E01-410D-9FC8-C3A3C81EE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4" y="3776742"/>
            <a:ext cx="4364036" cy="227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273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Backpropagation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5BCE2-F0FE-4E13-81D9-6F813CF48BA2}"/>
              </a:ext>
            </a:extLst>
          </p:cNvPr>
          <p:cNvSpPr txBox="1"/>
          <p:nvPr/>
        </p:nvSpPr>
        <p:spPr>
          <a:xfrm>
            <a:off x="5683248" y="1367173"/>
            <a:ext cx="62071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Chain rule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computational graph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역전파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학습이 가능함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맨 끝부터 현재 노드 이전까지 내려온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upstream 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라고 부르며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노드에서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순전파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 이용한 수식을 통해 계산한 값을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 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라고 부름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Chain rule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Upstream 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 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 곱하게 되면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마지막부터 현재 노드를 거친 이후까지의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downstream gradient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구할 수 있게 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순전파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계산 식만 있다면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단계씩 내려가며 모든 값에 대한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7DDF1A-8CE8-4FB4-90B6-A9C32FDD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3" y="1132868"/>
            <a:ext cx="5260977" cy="27097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DA5A36-4ACD-4BFC-8665-0F122A4D3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3" y="3874622"/>
            <a:ext cx="5159377" cy="26838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683249" y="5131302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왼쪽 그림의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sigmoid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함수와 같이 한 번에 묶어 미분할 수 있는 함수의 경우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굳이 한 단계씩 계산하지 않아도 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3315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Backpropagation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5BCE2-F0FE-4E13-81D9-6F813CF48BA2}"/>
              </a:ext>
            </a:extLst>
          </p:cNvPr>
          <p:cNvSpPr txBox="1"/>
          <p:nvPr/>
        </p:nvSpPr>
        <p:spPr>
          <a:xfrm>
            <a:off x="5683248" y="1367173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몇 가지 간단한 계산들은 패턴을 통해 바로 값을 구할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더하기 연산은 양쪽에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나눠 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곱하기 연산은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교차해 값을 곱해 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복사 연산은 다음 단계의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 합쳐서 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 max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연산은 큰 값을 가진 곳만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전파하고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쪽은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보냄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683248" y="4813802"/>
            <a:ext cx="620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PyTorch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함수에서도 같은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역전파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방식으로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backward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계산을 수행함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55C4F8-6207-4407-8966-55AFC9DB0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5" y="839534"/>
            <a:ext cx="4927600" cy="25894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3CE9FC-066E-4483-89CD-BEAEA1F29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15" y="3497241"/>
            <a:ext cx="5262458" cy="267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13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DF5BCE2-F0FE-4E13-81D9-6F813CF48BA2}"/>
              </a:ext>
            </a:extLst>
          </p:cNvPr>
          <p:cNvSpPr txBox="1"/>
          <p:nvPr/>
        </p:nvSpPr>
        <p:spPr>
          <a:xfrm>
            <a:off x="2230436" y="4999485"/>
            <a:ext cx="90471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앞선 계산은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모두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scalar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였지만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둘 중 하나 혹은 둘 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형태를 가질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(N,)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scalar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경우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미분 값이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(N,)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output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각각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(N,)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(M,)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경우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미분 값이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(N,M)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크기의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jacobian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matrix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70E38F-54C6-4642-B227-C52E6CF33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762" y="688964"/>
            <a:ext cx="7356475" cy="36782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40729D-B2FF-4C72-A0F6-547FEAE64111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6392817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i="0">
                <a:solidFill>
                  <a:srgbClr val="21252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Backprop with Vectors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AD0F1D-18AC-4DEA-AACB-5FB085B6C455}"/>
                  </a:ext>
                </a:extLst>
              </p:cNvPr>
              <p:cNvSpPr txBox="1"/>
              <p:nvPr/>
            </p:nvSpPr>
            <p:spPr>
              <a:xfrm>
                <a:off x="5918198" y="2203221"/>
                <a:ext cx="620712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X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(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𝑋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,)</m:t>
                    </m:r>
                  </m:oMath>
                </a14:m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크기의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vector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이고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Z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가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𝑍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, </m:t>
                    </m:r>
                  </m:oMath>
                </a14:m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크기의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vector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 때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local gradient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(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 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크기의 </a:t>
                </a:r>
                <a:r>
                  <a:rPr lang="en-US" altLang="ko-KR" sz="14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jacobian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matrix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가 됨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AD0F1D-18AC-4DEA-AACB-5FB085B6C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198" y="2203221"/>
                <a:ext cx="6207127" cy="738664"/>
              </a:xfrm>
              <a:prstGeom prst="rect">
                <a:avLst/>
              </a:prstGeom>
              <a:blipFill>
                <a:blip r:embed="rId2"/>
                <a:stretch>
                  <a:fillRect l="-196" t="-820" b="-7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945B6075-70DA-4843-8DCA-B732C9F39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64" y="844539"/>
            <a:ext cx="5599134" cy="28290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7757C7-F2DE-4FD4-B08D-A62041E10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65" y="3679926"/>
            <a:ext cx="5599134" cy="29201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8EE0CB-B14B-4108-9066-BA06E68CA359}"/>
              </a:ext>
            </a:extLst>
          </p:cNvPr>
          <p:cNvSpPr txBox="1"/>
          <p:nvPr/>
        </p:nvSpPr>
        <p:spPr>
          <a:xfrm>
            <a:off x="5918198" y="5032257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왼쪽 그림과 같이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matrix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대각행렬이므로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 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명시적으로 표시하지 않고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위의 그림과 같이 단순하게 표시할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EBCD42-4967-4DEF-8094-A9F6D75AB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39939"/>
            <a:ext cx="2057415" cy="129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0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Backprop with Matrices (or Tensors)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8" y="3912102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element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하나씩 계산해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 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slice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구한 결과를 살펴보면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왼쪽 그림과 같이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upstream 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서로 교차되는 값인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 matrix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곱해준 값이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downstream 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된다는 것을 알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112A6D-C136-4CD1-9B16-8DCF0F3D4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90" y="848259"/>
            <a:ext cx="5221246" cy="2677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22EEF6-C41D-4EED-AAFA-E7D60D60CE65}"/>
                  </a:ext>
                </a:extLst>
              </p:cNvPr>
              <p:cNvSpPr txBox="1"/>
              <p:nvPr/>
            </p:nvSpPr>
            <p:spPr>
              <a:xfrm>
                <a:off x="5886448" y="1279905"/>
                <a:ext cx="620712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X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(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𝑋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 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𝑀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𝑋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)</m:t>
                    </m:r>
                  </m:oMath>
                </a14:m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크기인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matrix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이고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Z</a:t>
                </a:r>
                <a14:m>
                  <m:oMath xmlns:m="http://schemas.openxmlformats.org/officeDocument/2006/math">
                    <m:r>
                      <a:rPr lang="ko-KR" altLang="en-US" sz="1400" b="0" i="1" dirty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가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 </m:t>
                    </m:r>
                    <m:r>
                      <a:rPr lang="en-US" altLang="ko-KR" sz="1400" b="0" i="0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𝑍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, 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𝑀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크기의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vector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 때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Local gradient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[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(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𝑋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 ∗</m:t>
                    </m:r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𝑀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𝑋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)</m:t>
                    </m:r>
                    <m:r>
                      <a:rPr lang="en-US" altLang="ko-KR" sz="1400" b="0" i="0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 ∗ </m:t>
                    </m:r>
                    <m:r>
                      <a:rPr lang="en-US" altLang="ko-KR" sz="140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𝑍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 ∗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𝑀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)]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크기의 매우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큰 </a:t>
                </a:r>
                <a:r>
                  <a:rPr lang="en-US" altLang="ko-KR" sz="14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jacobian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matrix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가 되기 때문에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implicit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하게 표현해야 함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22EEF6-C41D-4EED-AAFA-E7D60D60C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448" y="1279905"/>
                <a:ext cx="6207127" cy="954107"/>
              </a:xfrm>
              <a:prstGeom prst="rect">
                <a:avLst/>
              </a:prstGeom>
              <a:blipFill>
                <a:blip r:embed="rId3"/>
                <a:stretch>
                  <a:fillRect l="-196" t="-1282" b="-5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43D0F5E8-060D-4C84-A5C3-3DAD9AD7D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90" y="3718229"/>
            <a:ext cx="5221246" cy="26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4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i="0">
                <a:solidFill>
                  <a:srgbClr val="21252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Backpropagation: Another View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8" y="1279905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scalar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경우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chain rule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계산할 때 뒤에서부터 계산하게 된다면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matrix * matrix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연산을 하지 않고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matrix * vector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연산만 수행하게 되므로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훨씬 효율적으로 계산할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5F16B-F1F4-46F8-A06F-7BC96C02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27" y="673514"/>
            <a:ext cx="5461023" cy="27554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BB01D3-C7AC-4502-AD5C-E166317ED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27" y="3410453"/>
            <a:ext cx="5403678" cy="28003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2C8BA8-7082-40DA-AA03-E38B4661A8EF}"/>
              </a:ext>
            </a:extLst>
          </p:cNvPr>
          <p:cNvSpPr txBox="1"/>
          <p:nvPr/>
        </p:nvSpPr>
        <p:spPr>
          <a:xfrm>
            <a:off x="5886448" y="4408545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이와 반대로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scalar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경우에도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반대로 앞에서부터 계산하게 되면 효율적으로 계산이 가능해 짐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0086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i="0">
                <a:solidFill>
                  <a:srgbClr val="21252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Backprop: Higher-Order Derivatives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8" y="2930525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추가적으로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computational graph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왼쪽 그림과 같이 미분 연산을 수행하게 되면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backpropagation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미분을 수행할 수 있고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통해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hessian matrix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이와 유사한 방식으로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이상의 고차원 미분도 수행할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34DEAC-EDBA-4597-85D1-4AD1FFDAA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3" y="1994944"/>
            <a:ext cx="5584825" cy="286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60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D16B2-0E1C-426D-B092-C1114C0BF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650" y="2040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History of Computer Vision and Deep Learning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18BD5F-9551-44CD-A435-ADCB95882127}"/>
              </a:ext>
            </a:extLst>
          </p:cNvPr>
          <p:cNvSpPr txBox="1"/>
          <p:nvPr/>
        </p:nvSpPr>
        <p:spPr>
          <a:xfrm>
            <a:off x="4940300" y="2526370"/>
            <a:ext cx="7125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PASCAL Visual Object Challenge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ImageNet Challenge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년까지 계속해서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Classification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성능이 조금씩 향상됨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DBF1F5-275D-47C4-B962-71F4C99325E6}"/>
              </a:ext>
            </a:extLst>
          </p:cNvPr>
          <p:cNvSpPr txBox="1"/>
          <p:nvPr/>
        </p:nvSpPr>
        <p:spPr>
          <a:xfrm>
            <a:off x="4940299" y="4815256"/>
            <a:ext cx="7125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2012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deep learning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적용한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AlexNet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등장함으로써 급격한 성능 향상이 이루어졌고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 learning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이미지 인식 분야에서 주류 기술이 되는 계기가 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4A2EEB-C700-4764-999F-F73905ACB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95" y="1318871"/>
            <a:ext cx="4575204" cy="24149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72FA87-63F7-4F08-90B5-94AFDD8BE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95" y="3733869"/>
            <a:ext cx="4575204" cy="239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69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D16B2-0E1C-426D-B092-C1114C0BF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History of Computer Vision and Deep Learning</a:t>
            </a:r>
            <a:endParaRPr lang="ko-KR" altLang="en-US" sz="3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49BD1ED-5360-4554-B89B-8DFD772CC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26" y="1023600"/>
            <a:ext cx="4690509" cy="244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F997611-528D-428B-9BAC-046A4B0C5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77" y="3554755"/>
            <a:ext cx="3736674" cy="1499153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A084179-3F3B-4222-83FD-8F02A002C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764" y="5287193"/>
            <a:ext cx="3743043" cy="140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3E2252-CB2E-414E-A944-E093E545A2AE}"/>
              </a:ext>
            </a:extLst>
          </p:cNvPr>
          <p:cNvSpPr txBox="1"/>
          <p:nvPr/>
        </p:nvSpPr>
        <p:spPr>
          <a:xfrm>
            <a:off x="5943600" y="1703290"/>
            <a:ext cx="603884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 Learning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역사를 거슬러 올라가보면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1958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perceptron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알고리즘을 실제 하드웨어로 구현한 기계가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기계는 데이터를 학습해 알파벳을 인식할 수 있으며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현재는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linear 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불림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문제를 해결하지 못하는 단점이 있음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21E723-AF3C-4A7D-B47E-AE257F868B05}"/>
              </a:ext>
            </a:extLst>
          </p:cNvPr>
          <p:cNvSpPr txBox="1"/>
          <p:nvPr/>
        </p:nvSpPr>
        <p:spPr>
          <a:xfrm>
            <a:off x="5857574" y="3897296"/>
            <a:ext cx="6038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1980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Neocognitron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이라는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computational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모델이 제안됨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어떻게 학습시킬 지에 대한 방법은 없었지만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AlexNet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모델과 매우 유사한 구조를 갖고 있었음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Pooling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방식의 아이디어도 제시되었음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3FF387-6AA8-499B-89B6-A88D93022F0D}"/>
              </a:ext>
            </a:extLst>
          </p:cNvPr>
          <p:cNvSpPr txBox="1"/>
          <p:nvPr/>
        </p:nvSpPr>
        <p:spPr>
          <a:xfrm>
            <a:off x="5857573" y="5614248"/>
            <a:ext cx="6038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1986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Multi Linear Perceptron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학습시킬 수 있는 방식인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Backpropagation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 또한 제안됨</a:t>
            </a:r>
          </a:p>
        </p:txBody>
      </p:sp>
    </p:spTree>
    <p:extLst>
      <p:ext uri="{BB962C8B-B14F-4D97-AF65-F5344CB8AC3E}">
        <p14:creationId xmlns:p14="http://schemas.microsoft.com/office/powerpoint/2010/main" val="3362102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D16B2-0E1C-426D-B092-C1114C0BF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/>
              <a:t>History of Computer Vision and Deep Learning</a:t>
            </a:r>
            <a:endParaRPr lang="ko-KR" altLang="en-US" sz="36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B22273F-2C08-490F-8241-D531026DE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90" y="1060151"/>
            <a:ext cx="5054016" cy="278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9119B99-51AD-4DC2-9B0A-87A8D17F7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90" y="3895016"/>
            <a:ext cx="5192510" cy="267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793A69-5AE7-4D9A-94B4-0EA3B356C446}"/>
              </a:ext>
            </a:extLst>
          </p:cNvPr>
          <p:cNvSpPr txBox="1"/>
          <p:nvPr/>
        </p:nvSpPr>
        <p:spPr>
          <a:xfrm>
            <a:off x="5546339" y="2005125"/>
            <a:ext cx="6334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Neocognitron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pooling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backpropagation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학습을 적용한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Convolutional 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1998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제안됨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더욱 깊은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학습시키기 위한 연구가 증가하였음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CAEE9-6729-45E8-8761-645389C7D231}"/>
              </a:ext>
            </a:extLst>
          </p:cNvPr>
          <p:cNvSpPr txBox="1"/>
          <p:nvPr/>
        </p:nvSpPr>
        <p:spPr>
          <a:xfrm>
            <a:off x="5546339" y="4484091"/>
            <a:ext cx="63345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그러다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AlexNet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등장을 시작으로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2012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년부터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 learning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수요와 관심이 폭발적으로 현재까지도 증가하고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사회의 다양한 분야에서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ConvNet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사용되고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Algorithm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분야 뿐만 아니라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Computation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영역에서의 발전도 있었기에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 learning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발전할 수 있었음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7916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4892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Lecture 2: Image Classification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9107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3546</Words>
  <Application>Microsoft Office PowerPoint</Application>
  <PresentationFormat>와이드스크린</PresentationFormat>
  <Paragraphs>366</Paragraphs>
  <Slides>56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2" baseType="lpstr">
      <vt:lpstr>나눔스퀘어 Bold</vt:lpstr>
      <vt:lpstr>맑은 고딕</vt:lpstr>
      <vt:lpstr>Arial</vt:lpstr>
      <vt:lpstr>Cambria Math</vt:lpstr>
      <vt:lpstr>Wingdings</vt:lpstr>
      <vt:lpstr>Office 테마</vt:lpstr>
      <vt:lpstr>Deep Learning for Computer Vision  LEC1~LEC6 발표 </vt:lpstr>
      <vt:lpstr>Lecture 1: Introduction</vt:lpstr>
      <vt:lpstr>Deep Learning for Computer Vision</vt:lpstr>
      <vt:lpstr>History of Computer Vision and Deep Learning</vt:lpstr>
      <vt:lpstr>History of Computer Vision and Deep Learning</vt:lpstr>
      <vt:lpstr>History of Computer Vision and Deep Learning</vt:lpstr>
      <vt:lpstr>History of Computer Vision and Deep Learning</vt:lpstr>
      <vt:lpstr>History of Computer Vision and Deep Learning</vt:lpstr>
      <vt:lpstr>Lecture 2: Image Classification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Lecture 3: Linear Classifiers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Lecture 4: Optimization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Lecture 5: Neural Networks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Lecture 6: Backpropagation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Computer Vision  LEC1~LEC6 발표</dc:title>
  <dc:creator>Owner</dc:creator>
  <cp:lastModifiedBy>user</cp:lastModifiedBy>
  <cp:revision>141</cp:revision>
  <dcterms:created xsi:type="dcterms:W3CDTF">2024-06-08T04:16:37Z</dcterms:created>
  <dcterms:modified xsi:type="dcterms:W3CDTF">2024-06-24T00:08:00Z</dcterms:modified>
</cp:coreProperties>
</file>